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029" y="109473"/>
            <a:ext cx="877194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7726" y="-6604"/>
            <a:ext cx="5908547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435" y="1039520"/>
            <a:ext cx="6145530" cy="2089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533400"/>
            <a:ext cx="9144000" cy="1473479"/>
          </a:xfrm>
          <a:prstGeom prst="rect">
            <a:avLst/>
          </a:prstGeom>
          <a:solidFill>
            <a:srgbClr val="E6B8B8"/>
          </a:solidFill>
          <a:ln w="9525">
            <a:solidFill>
              <a:srgbClr val="77923B"/>
            </a:solidFill>
          </a:ln>
        </p:spPr>
        <p:txBody>
          <a:bodyPr vert="horz" wrap="square" lIns="0" tIns="240029" rIns="0" bIns="0" rtlCol="0">
            <a:spAutoFit/>
          </a:bodyPr>
          <a:lstStyle/>
          <a:p>
            <a:pPr marR="88265" algn="ctr">
              <a:lnSpc>
                <a:spcPts val="4800"/>
              </a:lnSpc>
              <a:spcBef>
                <a:spcPts val="1889"/>
              </a:spcBef>
            </a:pP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4000" spc="-3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4000" spc="-7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4000" spc="-7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sz="4000" spc="-3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4000" spc="-7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4000" spc="-6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4000" spc="-6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40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lang="en-US" sz="4000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4000" dirty="0">
              <a:latin typeface="Calibri"/>
              <a:cs typeface="Calibri"/>
            </a:endParaRPr>
          </a:p>
          <a:p>
            <a:pPr marR="14604" algn="ctr">
              <a:lnSpc>
                <a:spcPts val="4800"/>
              </a:lnSpc>
            </a:pPr>
            <a:r>
              <a:rPr lang="en-US" sz="4000" b="1" spc="-25" dirty="0">
                <a:solidFill>
                  <a:srgbClr val="0D0D0D"/>
                </a:solidFill>
                <a:latin typeface="Calibri"/>
                <a:cs typeface="Calibri"/>
              </a:rPr>
              <a:t>SECOND</a:t>
            </a:r>
            <a:r>
              <a:rPr sz="4000" b="1" spc="-8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4000" b="1" spc="-35" dirty="0">
                <a:solidFill>
                  <a:srgbClr val="0D0D0D"/>
                </a:solidFill>
                <a:latin typeface="Calibri"/>
                <a:cs typeface="Calibri"/>
              </a:rPr>
              <a:t>SEMESTER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5600" y="3733800"/>
            <a:ext cx="5257800" cy="1254760"/>
          </a:xfrm>
          <a:prstGeom prst="rect">
            <a:avLst/>
          </a:prstGeom>
          <a:solidFill>
            <a:srgbClr val="92CDDD"/>
          </a:solidFill>
        </p:spPr>
        <p:txBody>
          <a:bodyPr vert="horz" wrap="square" lIns="0" tIns="471170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3710"/>
              </a:spcBef>
            </a:pPr>
            <a:r>
              <a:rPr sz="4800" spc="-50" dirty="0">
                <a:solidFill>
                  <a:srgbClr val="0D0D0D"/>
                </a:solidFill>
                <a:latin typeface="Calibri"/>
                <a:cs typeface="Calibri"/>
              </a:rPr>
              <a:t>Differentiation</a:t>
            </a:r>
            <a:r>
              <a:rPr sz="4800" spc="-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4800" spc="-25" dirty="0">
                <a:solidFill>
                  <a:srgbClr val="0D0D0D"/>
                </a:solidFill>
                <a:latin typeface="Calibri"/>
                <a:cs typeface="Calibri"/>
              </a:rPr>
              <a:t>Rules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3733800"/>
            <a:ext cx="1981200" cy="1254760"/>
          </a:xfrm>
          <a:prstGeom prst="rect">
            <a:avLst/>
          </a:prstGeom>
          <a:solidFill>
            <a:srgbClr val="375F92"/>
          </a:solidFill>
        </p:spPr>
        <p:txBody>
          <a:bodyPr vert="horz" wrap="square" lIns="0" tIns="471170" rIns="0" bIns="0" rtlCol="0">
            <a:spAutoFit/>
          </a:bodyPr>
          <a:lstStyle/>
          <a:p>
            <a:pPr marL="612775">
              <a:lnSpc>
                <a:spcPct val="100000"/>
              </a:lnSpc>
              <a:spcBef>
                <a:spcPts val="3710"/>
              </a:spcBef>
            </a:pPr>
            <a:r>
              <a:rPr sz="4800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lang="en-US" sz="48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4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976" y="710183"/>
            <a:ext cx="8232648" cy="42275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155956"/>
            <a:ext cx="6195060" cy="4887595"/>
            <a:chOff x="205740" y="257556"/>
            <a:chExt cx="6195060" cy="48875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257556"/>
              <a:ext cx="6045708" cy="488746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84119" y="676656"/>
              <a:ext cx="3916679" cy="359663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91883" y="748283"/>
            <a:ext cx="1662683" cy="26060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200" y="990600"/>
            <a:ext cx="2447544" cy="59283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05200" y="990600"/>
            <a:ext cx="2232660" cy="5928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84620" y="1129283"/>
            <a:ext cx="2659379" cy="27279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93008" y="1988820"/>
            <a:ext cx="2374391" cy="7193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484620" y="2160267"/>
            <a:ext cx="2257044" cy="52577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6155" y="2997707"/>
            <a:ext cx="8657844" cy="149352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6155" y="4848352"/>
            <a:ext cx="8657844" cy="165506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178307"/>
            <a:ext cx="8752840" cy="6419215"/>
            <a:chOff x="211836" y="178307"/>
            <a:chExt cx="8752840" cy="64192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836" y="178307"/>
              <a:ext cx="8641080" cy="61798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0" y="838199"/>
              <a:ext cx="4104132" cy="5760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59680" y="804671"/>
              <a:ext cx="3887724" cy="57607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7868" y="1484375"/>
              <a:ext cx="7488935" cy="151333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7868" y="2997707"/>
              <a:ext cx="8496300" cy="165506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72000" y="5338572"/>
              <a:ext cx="3601211" cy="68275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7868" y="5876543"/>
              <a:ext cx="3528059" cy="72085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" y="316991"/>
            <a:ext cx="5314188" cy="189890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2711" y="2694430"/>
            <a:ext cx="8206740" cy="40767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77484" y="307847"/>
            <a:ext cx="2964180" cy="227533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" y="2115311"/>
            <a:ext cx="8513064" cy="5791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5863" y="236220"/>
            <a:ext cx="8446008" cy="13716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7847" y="2942842"/>
            <a:ext cx="6438900" cy="385876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195783"/>
            <a:ext cx="1746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230" y="284759"/>
            <a:ext cx="591375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  <a:tabLst>
                <a:tab pos="1347470" algn="l"/>
              </a:tabLst>
            </a:pPr>
            <a:r>
              <a:rPr sz="2400" b="1" spc="-5" dirty="0">
                <a:latin typeface="Calibri"/>
                <a:cs typeface="Calibri"/>
              </a:rPr>
              <a:t>XAMPLE </a:t>
            </a:r>
            <a:r>
              <a:rPr sz="2400" b="1" dirty="0">
                <a:latin typeface="Calibri"/>
                <a:cs typeface="Calibri"/>
              </a:rPr>
              <a:t>:	</a:t>
            </a:r>
            <a:r>
              <a:rPr sz="2400" spc="-5" dirty="0">
                <a:latin typeface="Calibri"/>
                <a:cs typeface="Calibri"/>
              </a:rPr>
              <a:t>Finding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Second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Derivative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Implicitly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227075"/>
            <a:ext cx="8342376" cy="44759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3235" y="5128005"/>
            <a:ext cx="5432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8935" algn="l"/>
              </a:tabLst>
            </a:pPr>
            <a:r>
              <a:rPr sz="1800" b="1" spc="-20" dirty="0">
                <a:latin typeface="Arial"/>
                <a:cs typeface="Arial"/>
              </a:rPr>
              <a:t>EXAMPLE</a:t>
            </a:r>
            <a:r>
              <a:rPr sz="1800" b="1" spc="10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10:	</a:t>
            </a:r>
            <a:r>
              <a:rPr sz="1800" spc="-5" dirty="0">
                <a:latin typeface="Arial MT"/>
                <a:cs typeface="Arial MT"/>
              </a:rPr>
              <a:t>Finding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 Second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Derivative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Implicitly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9768" y="5654040"/>
            <a:ext cx="3307079" cy="30022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257556"/>
            <a:ext cx="8638540" cy="6367780"/>
            <a:chOff x="205740" y="257556"/>
            <a:chExt cx="8638540" cy="63677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257556"/>
              <a:ext cx="8500872" cy="636727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9496" y="908304"/>
              <a:ext cx="2144268" cy="47853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69335" y="861060"/>
              <a:ext cx="2298191" cy="5745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56960" y="861060"/>
              <a:ext cx="1690115" cy="5745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9496" y="1645920"/>
              <a:ext cx="2279904" cy="54254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52800" y="1600200"/>
              <a:ext cx="2157983" cy="53035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56960" y="1645920"/>
              <a:ext cx="2686812" cy="52577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5800" y="2743200"/>
              <a:ext cx="1760220" cy="5151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48000" y="2743200"/>
              <a:ext cx="1655064" cy="51206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6740" y="3433572"/>
              <a:ext cx="5433060" cy="55930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410199" y="2667000"/>
              <a:ext cx="1981200" cy="60045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14400" y="5029200"/>
              <a:ext cx="3352800" cy="1524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" y="871727"/>
            <a:ext cx="7744968" cy="219913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251" y="3456432"/>
            <a:ext cx="8171688" cy="311658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235" y="221437"/>
            <a:ext cx="20453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indent="-152400">
              <a:lnSpc>
                <a:spcPct val="100000"/>
              </a:lnSpc>
              <a:spcBef>
                <a:spcPts val="100"/>
              </a:spcBef>
              <a:buSzPct val="91666"/>
              <a:buFont typeface="Calibri"/>
              <a:buChar char="•"/>
              <a:tabLst>
                <a:tab pos="165100" algn="l"/>
              </a:tabLst>
            </a:pP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Chai</a:t>
            </a:r>
            <a:r>
              <a:rPr sz="2400" b="1" dirty="0">
                <a:latin typeface="Calibri"/>
                <a:cs typeface="Calibri"/>
              </a:rPr>
              <a:t>n</a:t>
            </a:r>
            <a:r>
              <a:rPr sz="2400" b="1" spc="-10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Rule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9398" y="526237"/>
            <a:ext cx="2192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54860" algn="l"/>
              </a:tabLst>
            </a:pPr>
            <a:r>
              <a:rPr sz="2800" spc="-15" dirty="0"/>
              <a:t>T</a:t>
            </a:r>
            <a:r>
              <a:rPr sz="2800" spc="-25" dirty="0"/>
              <a:t>h</a:t>
            </a:r>
            <a:r>
              <a:rPr sz="2800" spc="-5" dirty="0"/>
              <a:t>e</a:t>
            </a:r>
            <a:r>
              <a:rPr sz="2800" dirty="0"/>
              <a:t> </a:t>
            </a:r>
            <a:r>
              <a:rPr sz="2800" spc="-20" dirty="0"/>
              <a:t>f</a:t>
            </a:r>
            <a:r>
              <a:rPr sz="2800" spc="-25" dirty="0"/>
              <a:t>un</a:t>
            </a:r>
            <a:r>
              <a:rPr sz="2800" spc="-5" dirty="0"/>
              <a:t>c</a:t>
            </a:r>
            <a:r>
              <a:rPr sz="2800" spc="-30" dirty="0"/>
              <a:t>t</a:t>
            </a:r>
            <a:r>
              <a:rPr sz="2800" spc="-25" dirty="0"/>
              <a:t>i</a:t>
            </a:r>
            <a:r>
              <a:rPr sz="2800" spc="-15" dirty="0"/>
              <a:t>o</a:t>
            </a:r>
            <a:r>
              <a:rPr sz="2800" spc="-5" dirty="0"/>
              <a:t>n</a:t>
            </a:r>
            <a:r>
              <a:rPr sz="2800" dirty="0"/>
              <a:t>	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•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159" y="523189"/>
            <a:ext cx="17805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EXAMPLE</a:t>
            </a:r>
            <a:r>
              <a:rPr sz="2800" b="1" spc="-1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2: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912" y="1295400"/>
            <a:ext cx="7275576" cy="29748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0"/>
            <a:ext cx="15290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XAMP</a:t>
            </a:r>
            <a:r>
              <a:rPr sz="2400" b="1" spc="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spc="-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761" y="0"/>
            <a:ext cx="2952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5" dirty="0"/>
              <a:t>p</a:t>
            </a:r>
            <a:r>
              <a:rPr spc="-5" dirty="0"/>
              <a:t>pl</a:t>
            </a:r>
            <a:r>
              <a:rPr spc="5" dirty="0"/>
              <a:t>y</a:t>
            </a:r>
            <a:r>
              <a:rPr dirty="0"/>
              <a:t>ing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spc="-5" dirty="0"/>
              <a:t>Ch</a:t>
            </a:r>
            <a:r>
              <a:rPr dirty="0"/>
              <a:t>ain</a:t>
            </a:r>
            <a:r>
              <a:rPr spc="-145" dirty="0"/>
              <a:t> </a:t>
            </a:r>
            <a:r>
              <a:rPr dirty="0"/>
              <a:t>Rule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071" y="446531"/>
            <a:ext cx="8706612" cy="6583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420" y="1662683"/>
            <a:ext cx="5266944" cy="47091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8431" y="2375916"/>
            <a:ext cx="4943856" cy="25389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98691" y="2813304"/>
            <a:ext cx="2535936" cy="10591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553" y="178384"/>
            <a:ext cx="6122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Calibri"/>
                <a:cs typeface="Calibri"/>
              </a:rPr>
              <a:t>Chain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 Rule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FF0000"/>
                </a:solidFill>
                <a:latin typeface="Calibri"/>
                <a:cs typeface="Calibri"/>
              </a:rPr>
              <a:t>Powers</a:t>
            </a:r>
            <a:r>
              <a:rPr sz="2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8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800" b="1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Function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035" y="984630"/>
            <a:ext cx="1374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EXAMPLE</a:t>
            </a:r>
            <a:r>
              <a:rPr sz="2400" b="1" spc="-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2488" y="1073022"/>
            <a:ext cx="2945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Applying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Power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Chain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Rule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1104" y="2037588"/>
            <a:ext cx="8214359" cy="40675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029" y="109473"/>
            <a:ext cx="2700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ri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</a:t>
            </a:r>
            <a:r>
              <a:rPr b="1" u="heavy" spc="-1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</a:t>
            </a:r>
            <a:r>
              <a:rPr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029" y="4939665"/>
            <a:ext cx="8557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3064" algn="l"/>
              </a:tabLst>
            </a:pPr>
            <a:r>
              <a:rPr sz="2400" b="1" dirty="0">
                <a:latin typeface="Calibri"/>
                <a:cs typeface="Calibri"/>
              </a:rPr>
              <a:t>EXAMPLE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5:	</a:t>
            </a:r>
            <a:r>
              <a:rPr sz="2000" spc="-5" dirty="0">
                <a:latin typeface="Calibri"/>
                <a:cs typeface="Calibri"/>
              </a:rPr>
              <a:t>Moving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Counterclockwise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Circle,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Graph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parametric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curves.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744" y="722376"/>
            <a:ext cx="8305800" cy="401421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63851" y="5638800"/>
            <a:ext cx="6025896" cy="7101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914" y="182067"/>
            <a:ext cx="11639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libri"/>
                <a:cs typeface="Calibri"/>
              </a:rPr>
              <a:t>Solution: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168" y="777240"/>
            <a:ext cx="8862060" cy="9723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14244" y="1962911"/>
            <a:ext cx="3101339" cy="306171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9079" y="5469635"/>
            <a:ext cx="8805672" cy="11170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0604" y="288036"/>
            <a:ext cx="8488680" cy="6151245"/>
            <a:chOff x="260604" y="288036"/>
            <a:chExt cx="8488680" cy="61512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0604" y="288036"/>
              <a:ext cx="8189976" cy="508101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800" y="3810000"/>
              <a:ext cx="3482340" cy="26289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16780" y="3788664"/>
              <a:ext cx="4032504" cy="136855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02807" y="5460491"/>
              <a:ext cx="2570988" cy="5151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029" y="1860550"/>
            <a:ext cx="12039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EXAMPLE</a:t>
            </a:r>
            <a:r>
              <a:rPr sz="2000" b="1" spc="25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029" y="5361838"/>
            <a:ext cx="13322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EXAMP</a:t>
            </a:r>
            <a:r>
              <a:rPr sz="2000" b="1" spc="10" dirty="0">
                <a:latin typeface="Calibri"/>
                <a:cs typeface="Calibri"/>
              </a:rPr>
              <a:t>L</a:t>
            </a:r>
            <a:r>
              <a:rPr sz="2000" b="1" dirty="0">
                <a:latin typeface="Calibri"/>
                <a:cs typeface="Calibri"/>
              </a:rPr>
              <a:t>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7</a:t>
            </a:r>
            <a:r>
              <a:rPr sz="2000" b="1" spc="-114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0331" y="5817108"/>
            <a:ext cx="5797296" cy="3048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879" y="3076955"/>
            <a:ext cx="7679435" cy="160477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940" y="368808"/>
            <a:ext cx="5266944" cy="122529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5863" y="2327148"/>
            <a:ext cx="5183124" cy="2987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83</Words>
  <Application>Microsoft Office PowerPoint</Application>
  <PresentationFormat>On-screen Show (4:3)</PresentationFormat>
  <Paragraphs>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MT</vt:lpstr>
      <vt:lpstr>Calibri</vt:lpstr>
      <vt:lpstr>Times New Roman</vt:lpstr>
      <vt:lpstr>Office Theme</vt:lpstr>
      <vt:lpstr>PowerPoint Presentation</vt:lpstr>
      <vt:lpstr>PowerPoint Presentation</vt:lpstr>
      <vt:lpstr>The function •</vt:lpstr>
      <vt:lpstr>Applying the Chain Rule</vt:lpstr>
      <vt:lpstr>The Chain Rule with Powers of a Function</vt:lpstr>
      <vt:lpstr>Parametric Equations</vt:lpstr>
      <vt:lpstr>Solution:</vt:lpstr>
      <vt:lpstr>PowerPoint Presentation</vt:lpstr>
      <vt:lpstr>EXAMPLE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Administrator</dc:creator>
  <cp:lastModifiedBy>sheymaa alazzawi</cp:lastModifiedBy>
  <cp:revision>6</cp:revision>
  <dcterms:created xsi:type="dcterms:W3CDTF">2021-05-21T18:31:38Z</dcterms:created>
  <dcterms:modified xsi:type="dcterms:W3CDTF">2021-06-10T01:05:02Z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2021-05-21T00:00:00Z</vt:filetime>
  </property>
</Properties>
</file>